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3"/>
  </p:notesMasterIdLst>
  <p:sldIdLst>
    <p:sldId id="256" r:id="rId2"/>
    <p:sldId id="284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80" r:id="rId21"/>
    <p:sldId id="283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nande" initials="E" lastIdx="7" clrIdx="0">
    <p:extLst>
      <p:ext uri="{19B8F6BF-5375-455C-9EA6-DF929625EA0E}">
        <p15:presenceInfo xmlns:p15="http://schemas.microsoft.com/office/powerpoint/2012/main" xmlns="" userId="Ernand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 autoAdjust="0"/>
    <p:restoredTop sz="94660" autoAdjust="0"/>
  </p:normalViewPr>
  <p:slideViewPr>
    <p:cSldViewPr>
      <p:cViewPr varScale="1">
        <p:scale>
          <a:sx n="73" d="100"/>
          <a:sy n="73" d="100"/>
        </p:scale>
        <p:origin x="-19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282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rnande\Google%20Drive\UNA-SUS\T%209\Ernande\PEDRO\SEMANA%2013%20PEDRO%20ALEXIS%20Coleta%20de%20dados%20HAS%20e%20DM(1)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rnande\Google%20Drive\UNA-SUS\T%209\Ernande\PEDRO\SEMANA%2013%20PEDRO%20ALEXIS%20Coleta%20de%20dados%20HAS%20e%20DM(1)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rnande\Google%20Drive\UNA-SUS\T%209\Ernande\PEDRO\SEMANA%2013%20PEDRO%20ALEXIS%20Coleta%20de%20dados%20HAS%20e%20DM(1)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rnande\Google%20Drive\UNA-SUS\T%209\Ernande\PEDRO\SEMANA%2013%20PEDRO%20ALEXIS%20Coleta%20de%20dados%20HAS%20e%20DM(1)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rnande\Google%20Drive\UNA-SUS\T%209\Ernande\PEDRO\SEMANA%2013%20PEDRO%20ALEXIS%20Coleta%20de%20dados%20HAS%20e%20DM(1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sz="12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3.2258096272224951E-2"/>
          <c:y val="0.30403039159223189"/>
          <c:w val="0.93346866087750913"/>
          <c:h val="0.57875664905509194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à  Hipertensão Arterial Sistêmica na unidade de saúde</c:v>
                </c:pt>
              </c:strCache>
            </c:strRef>
          </c:tx>
          <c:spPr>
            <a:solidFill>
              <a:srgbClr val="558ED5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Indicadores!$D$4:$F$4</c:f>
              <c:numCache>
                <c:formatCode>0.0%</c:formatCode>
                <c:ptCount val="3"/>
                <c:pt idx="0">
                  <c:v>0.43795620437956218</c:v>
                </c:pt>
                <c:pt idx="1">
                  <c:v>0.70802919708029211</c:v>
                </c:pt>
                <c:pt idx="2">
                  <c:v>1</c:v>
                </c:pt>
              </c:numCache>
            </c:numRef>
          </c:val>
        </c:ser>
        <c:dLbls/>
        <c:overlap val="-25"/>
        <c:axId val="71786880"/>
        <c:axId val="71788416"/>
      </c:barChart>
      <c:catAx>
        <c:axId val="71786880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1788416"/>
        <c:crosses val="autoZero"/>
        <c:auto val="1"/>
        <c:lblAlgn val="ctr"/>
        <c:lblOffset val="100"/>
      </c:catAx>
      <c:valAx>
        <c:axId val="71788416"/>
        <c:scaling>
          <c:orientation val="minMax"/>
          <c:max val="1"/>
          <c:min val="0"/>
        </c:scaling>
        <c:delete val="1"/>
        <c:axPos val="l"/>
        <c:numFmt formatCode="0.0%" sourceLinked="1"/>
        <c:tickLblPos val="nextTo"/>
        <c:crossAx val="7178688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3.5490605427974962E-2"/>
          <c:y val="0.29642908835987797"/>
          <c:w val="0.92901878914405001"/>
          <c:h val="0.58928674192023878"/>
        </c:manualLayout>
      </c:layout>
      <c:barChart>
        <c:barDir val="col"/>
        <c:grouping val="clustered"/>
        <c:ser>
          <c:idx val="0"/>
          <c:order val="0"/>
          <c:tx>
            <c:strRef>
              <c:f>Indicadores!$R$4</c:f>
              <c:strCache>
                <c:ptCount val="1"/>
                <c:pt idx="0">
                  <c:v>Cobertura do Pprograma de Atenção à Diabetes Mellitus na unidade de saúde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Indicadores!$S$3:$U$3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Indicadores!$S$4:$U$4</c:f>
              <c:numCache>
                <c:formatCode>0.0%</c:formatCode>
                <c:ptCount val="3"/>
                <c:pt idx="0">
                  <c:v>0.5</c:v>
                </c:pt>
                <c:pt idx="1">
                  <c:v>0.67647058823529427</c:v>
                </c:pt>
                <c:pt idx="2">
                  <c:v>1</c:v>
                </c:pt>
              </c:numCache>
            </c:numRef>
          </c:val>
        </c:ser>
        <c:dLbls/>
        <c:overlap val="-25"/>
        <c:axId val="72296320"/>
        <c:axId val="72297856"/>
      </c:barChart>
      <c:catAx>
        <c:axId val="72296320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2297856"/>
        <c:crosses val="autoZero"/>
        <c:auto val="1"/>
        <c:lblAlgn val="ctr"/>
        <c:lblOffset val="100"/>
      </c:catAx>
      <c:valAx>
        <c:axId val="72297856"/>
        <c:scaling>
          <c:orientation val="minMax"/>
          <c:max val="1"/>
          <c:min val="0"/>
        </c:scaling>
        <c:delete val="1"/>
        <c:axPos val="l"/>
        <c:numFmt formatCode="0.0%" sourceLinked="1"/>
        <c:tickLblPos val="nextTo"/>
        <c:crossAx val="7229632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Proporção de hipertensos com os exames complementares em dia de acordo com o protocolo</a:t>
            </a:r>
          </a:p>
        </c:rich>
      </c:tx>
      <c:layout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3.2786885245901641E-2"/>
          <c:y val="0.30514705882352938"/>
          <c:w val="0.93237704918032771"/>
          <c:h val="0.57720588235294112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Indicadores!$C$20</c:f>
              <c:strCache>
                <c:ptCount val="1"/>
                <c:pt idx="0">
                  <c:v>Proporção de pessoas com hipertensão com os exames complementares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Indicadores!$D$19:$F$19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Indicadores!$D$20:$F$20</c:f>
              <c:numCache>
                <c:formatCode>0.0%</c:formatCode>
                <c:ptCount val="3"/>
                <c:pt idx="0">
                  <c:v>0.66666666666666663</c:v>
                </c:pt>
                <c:pt idx="1">
                  <c:v>0.68041237113402042</c:v>
                </c:pt>
                <c:pt idx="2">
                  <c:v>0.64963503649635057</c:v>
                </c:pt>
              </c:numCache>
            </c:numRef>
          </c:val>
        </c:ser>
        <c:dLbls/>
        <c:overlap val="-25"/>
        <c:axId val="72306048"/>
        <c:axId val="71697536"/>
      </c:barChart>
      <c:catAx>
        <c:axId val="72306048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1697536"/>
        <c:crosses val="autoZero"/>
        <c:auto val="1"/>
        <c:lblAlgn val="ctr"/>
        <c:lblOffset val="100"/>
      </c:catAx>
      <c:valAx>
        <c:axId val="71697536"/>
        <c:scaling>
          <c:orientation val="minMax"/>
          <c:max val="1"/>
          <c:min val="0"/>
        </c:scaling>
        <c:delete val="1"/>
        <c:axPos val="l"/>
        <c:numFmt formatCode="0.0%" sourceLinked="1"/>
        <c:tickLblPos val="nextTo"/>
        <c:crossAx val="7230604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3.617021276595745E-2"/>
          <c:y val="0.30627361456702346"/>
          <c:w val="0.92765957446808534"/>
          <c:h val="0.57564679364404425"/>
        </c:manualLayout>
      </c:layout>
      <c:barChart>
        <c:barDir val="col"/>
        <c:grouping val="clustered"/>
        <c:ser>
          <c:idx val="0"/>
          <c:order val="0"/>
          <c:tx>
            <c:strRef>
              <c:f>Indicadores!$R$20</c:f>
              <c:strCache>
                <c:ptCount val="1"/>
                <c:pt idx="0">
                  <c:v>Proporção de pessoas com diabetes com os exames complementares 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Indicadores!$S$19:$U$19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Indicadores!$S$20:$U$20</c:f>
              <c:numCache>
                <c:formatCode>0.0%</c:formatCode>
                <c:ptCount val="3"/>
                <c:pt idx="0">
                  <c:v>0.70588235294117663</c:v>
                </c:pt>
                <c:pt idx="1">
                  <c:v>0.73913043478260854</c:v>
                </c:pt>
                <c:pt idx="2">
                  <c:v>0.73529411764705899</c:v>
                </c:pt>
              </c:numCache>
            </c:numRef>
          </c:val>
        </c:ser>
        <c:dLbls/>
        <c:overlap val="-25"/>
        <c:axId val="71734400"/>
        <c:axId val="71735936"/>
      </c:barChart>
      <c:catAx>
        <c:axId val="71734400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1735936"/>
        <c:crosses val="autoZero"/>
        <c:auto val="1"/>
        <c:lblAlgn val="ctr"/>
        <c:lblOffset val="100"/>
      </c:catAx>
      <c:valAx>
        <c:axId val="71735936"/>
        <c:scaling>
          <c:orientation val="minMax"/>
          <c:max val="1"/>
          <c:min val="0"/>
        </c:scaling>
        <c:delete val="1"/>
        <c:axPos val="l"/>
        <c:numFmt formatCode="0.0%" sourceLinked="1"/>
        <c:tickLblPos val="nextTo"/>
        <c:crossAx val="7173440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3.2323296092361294E-2"/>
          <c:y val="0.37050359712230224"/>
          <c:w val="0.93333517466693239"/>
          <c:h val="0.514388489208633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Indicadores!$C$26</c:f>
              <c:strCache>
                <c:ptCount val="1"/>
                <c:pt idx="0">
                  <c:v>Proporção de pessoas com hipertensão com prescrição de medicamentos da Farmácia Popular/Hiperdia priorizada.      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Indicadores!$D$25:$F$25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Indicadores!$D$26:$F$26</c:f>
              <c:numCache>
                <c:formatCode>0.0%</c:formatCode>
                <c:ptCount val="3"/>
                <c:pt idx="0">
                  <c:v>1</c:v>
                </c:pt>
                <c:pt idx="1">
                  <c:v>0.97938144329896903</c:v>
                </c:pt>
                <c:pt idx="2">
                  <c:v>0.9781021897810217</c:v>
                </c:pt>
              </c:numCache>
            </c:numRef>
          </c:val>
        </c:ser>
        <c:dLbls/>
        <c:overlap val="-25"/>
        <c:axId val="72759936"/>
        <c:axId val="72774016"/>
      </c:barChart>
      <c:catAx>
        <c:axId val="72759936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2774016"/>
        <c:crosses val="autoZero"/>
        <c:auto val="1"/>
        <c:lblAlgn val="ctr"/>
        <c:lblOffset val="100"/>
      </c:catAx>
      <c:valAx>
        <c:axId val="72774016"/>
        <c:scaling>
          <c:orientation val="minMax"/>
          <c:max val="1"/>
          <c:min val="0"/>
        </c:scaling>
        <c:delete val="1"/>
        <c:axPos val="l"/>
        <c:numFmt formatCode="0.0%" sourceLinked="1"/>
        <c:tickLblPos val="nextTo"/>
        <c:crossAx val="7275993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870CC-27D2-45DE-87D5-AD9F3A39FD69}" type="datetimeFigureOut">
              <a:rPr lang="pt-BR" smtClean="0"/>
              <a:pPr/>
              <a:t>22/03/2016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44F91-9D85-4C43-89DF-2C651C49A0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16918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44F91-9D85-4C43-89DF-2C651C49A0F2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49276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22/03/2016</a:t>
            </a:fld>
            <a:endParaRPr lang="pt-BR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22/03/2016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22/03/2016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22/03/2016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22/03/2016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22/03/2016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22/03/2016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22/03/2016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22/03/2016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22/03/2016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22/03/2016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E700DB3-DBF0-4086-B675-117E7A9610B8}" type="datetimeFigureOut">
              <a:rPr lang="pt-BR" smtClean="0"/>
              <a:pPr/>
              <a:t>22/03/2016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5317" y="1268760"/>
            <a:ext cx="8458200" cy="4432736"/>
          </a:xfrm>
        </p:spPr>
        <p:txBody>
          <a:bodyPr>
            <a:normAutofit fontScale="90000"/>
          </a:bodyPr>
          <a:lstStyle/>
          <a:p>
            <a:pPr algn="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r>
              <a:rPr lang="pt-BR" sz="3100" b="1" cap="none" dirty="0" smtClean="0">
                <a:latin typeface="Arial" pitchFamily="34" charset="0"/>
                <a:cs typeface="Arial" pitchFamily="34" charset="0"/>
              </a:rPr>
              <a:t>Melhoria da atenção aos usuários portadores de hipertensão arterial sistêmica e diabetes mellitus na UBS Brejão, Antônio Almeida/PI</a:t>
            </a:r>
            <a:r>
              <a:rPr lang="pt-BR" sz="2400" b="1" cap="none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b="1" cap="none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cap="none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b="1" cap="none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cap="none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b="1" cap="none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cap="none" dirty="0" smtClean="0">
                <a:latin typeface="Arial" pitchFamily="34" charset="0"/>
                <a:cs typeface="Arial" pitchFamily="34" charset="0"/>
              </a:rPr>
              <a:t>Pedro Alexis Hernández Marrero</a:t>
            </a:r>
            <a:br>
              <a:rPr lang="pt-BR" sz="2400" b="1" cap="none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cap="none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b="1" cap="none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cap="none" dirty="0" smtClean="0">
                <a:latin typeface="Arial" pitchFamily="34" charset="0"/>
                <a:cs typeface="Arial" pitchFamily="34" charset="0"/>
              </a:rPr>
              <a:t>Orientador: Ernande Valentim do Prado </a:t>
            </a:r>
            <a:br>
              <a:rPr lang="pt-BR" sz="2400" b="1" cap="none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cap="none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b="1" cap="none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cap="none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b="1" cap="none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cap="none" dirty="0" smtClean="0">
                <a:latin typeface="Arial" pitchFamily="34" charset="0"/>
                <a:cs typeface="Arial" pitchFamily="34" charset="0"/>
              </a:rPr>
              <a:t>Pelotas, 2016</a:t>
            </a:r>
            <a:r>
              <a:rPr lang="pt-BR" sz="2400" cap="none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cap="none" dirty="0" smtClean="0">
                <a:latin typeface="Arial" pitchFamily="34" charset="0"/>
                <a:cs typeface="Arial" pitchFamily="34" charset="0"/>
              </a:rPr>
            </a:br>
            <a:r>
              <a:rPr lang="pt-BR" sz="2400" b="1" cap="none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1000" y="428604"/>
            <a:ext cx="8458200" cy="1071570"/>
          </a:xfrm>
        </p:spPr>
        <p:txBody>
          <a:bodyPr/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Trabalho de Conclusão de Curso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25" t="18695" r="19223" b="18871"/>
          <a:stretch/>
        </p:blipFill>
        <p:spPr bwMode="auto">
          <a:xfrm>
            <a:off x="7715272" y="0"/>
            <a:ext cx="1143008" cy="11429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grpSp>
        <p:nvGrpSpPr>
          <p:cNvPr id="5" name="Grupo 4"/>
          <p:cNvGrpSpPr/>
          <p:nvPr/>
        </p:nvGrpSpPr>
        <p:grpSpPr>
          <a:xfrm>
            <a:off x="1259632" y="5926154"/>
            <a:ext cx="6759620" cy="648072"/>
            <a:chOff x="617922" y="960994"/>
            <a:chExt cx="7842510" cy="855528"/>
          </a:xfrm>
        </p:grpSpPr>
        <p:pic>
          <p:nvPicPr>
            <p:cNvPr id="6" name="Picture 2" descr="http://unasus.ufpel.edu.br/site/wp-content/uploads/2013/10/ESF-Ufpel-01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960994"/>
              <a:ext cx="2638425" cy="71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http://4.bp.blogspot.com/-qIiCm17_GZs/TfpXYjJj5-I/AAAAAAAAAD0/VeKNRxjux8Y/s1600/LOGO+OFICIAL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5906" y="980728"/>
              <a:ext cx="964526" cy="835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http://d3fvpazfbtjxe7.cloudfront.net/login/unasus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980728"/>
              <a:ext cx="2047875" cy="694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http://www.dedetizacaoambiente.com.br/images/logo_sus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922" y="980044"/>
              <a:ext cx="1228725" cy="695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Imagem 10" descr="http://www.citybrazil.com.br/arquivos/imagens/galfotos/gfu_800_00017529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3462" y="3369678"/>
            <a:ext cx="3311402" cy="221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2910" y="260648"/>
            <a:ext cx="8295410" cy="50085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t-BR" sz="2400" u="sng" dirty="0" smtClean="0">
                <a:latin typeface="Arial" pitchFamily="34" charset="0"/>
                <a:cs typeface="Arial" pitchFamily="34" charset="0"/>
              </a:rPr>
              <a:t>Meta 2.6 e 2.7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Priorizar a prescrição de medicamentos da farmácia popular  para 100% das pessoas com hipertensão e diabetes cadastradas na UBS.</a:t>
            </a:r>
          </a:p>
          <a:p>
            <a:pPr>
              <a:buNone/>
            </a:pPr>
            <a:r>
              <a:rPr lang="pt-BR" sz="2400" dirty="0" smtClean="0"/>
              <a:t>   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Foi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priorizada a prescrição de medicamentos da Farmácia Popular ao máximo, ao todo 60 pessoas com HAS no primeiro mês para 100%, no segundo mês 95 pessoas para 97,9%, no terceiro mês134 pessoas para 97,8%, já que cinco pessoas que se tomam medicamentos conjugados).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94256141"/>
              </p:ext>
            </p:extLst>
          </p:nvPr>
        </p:nvGraphicFramePr>
        <p:xfrm>
          <a:off x="2123728" y="3714752"/>
          <a:ext cx="5616624" cy="2877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1472" y="1071546"/>
            <a:ext cx="8420128" cy="535785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t-BR" sz="2400" u="sng" dirty="0" smtClean="0">
                <a:latin typeface="Arial" pitchFamily="34" charset="0"/>
                <a:cs typeface="Arial" pitchFamily="34" charset="0"/>
              </a:rPr>
              <a:t>Meta2.8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 Realizar avaliação da necessidade de atendimento odontológico em 100% das pessoas hipertensas.</a:t>
            </a: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t-BR" sz="2400" u="sng" dirty="0" smtClean="0">
                <a:latin typeface="Arial" pitchFamily="34" charset="0"/>
                <a:cs typeface="Arial" pitchFamily="34" charset="0"/>
              </a:rPr>
              <a:t>Meta2.9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 Realizar avaliação da necessidade de atendimento odontológico em 100% das pessoas diabéticas.</a:t>
            </a: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Conseguimos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realizar avaliação das necessidades de atendimento odontológico para 100% das pessoas com HAS e DM.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4348" y="116632"/>
            <a:ext cx="8079956" cy="50800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dirty="0" smtClean="0"/>
              <a:t>   </a:t>
            </a:r>
            <a:r>
              <a:rPr lang="pt-BR" sz="2600" b="1" u="sng" dirty="0" smtClean="0">
                <a:latin typeface="Arial" pitchFamily="34" charset="0"/>
                <a:cs typeface="Arial" pitchFamily="34" charset="0"/>
              </a:rPr>
              <a:t>Objetivo </a:t>
            </a:r>
            <a:r>
              <a:rPr lang="pt-BR" sz="2600" b="1" u="sng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. Melhorar a adesão de pessoas com hipertensão e/ou diabetes</a:t>
            </a:r>
          </a:p>
          <a:p>
            <a:pPr>
              <a:buNone/>
            </a:pPr>
            <a:endParaRPr lang="pt-BR" sz="26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pt-BR" sz="2400" u="sng" dirty="0" smtClean="0">
                <a:latin typeface="Arial" pitchFamily="34" charset="0"/>
                <a:cs typeface="Arial" pitchFamily="34" charset="0"/>
              </a:rPr>
              <a:t>Meta 3.1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 Buscar 100% das pessoas com hipertensão faltosas às consultas na UBS conforme a periodicidade recomendada.</a:t>
            </a: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t-BR" sz="2400" u="sng" dirty="0" smtClean="0">
                <a:latin typeface="Arial" pitchFamily="34" charset="0"/>
                <a:cs typeface="Arial" pitchFamily="34" charset="0"/>
              </a:rPr>
              <a:t>Meta 3.2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 Buscar 100% das pessoas com diabetes faltosas às consultas na UBS conforme a periodicidade recomendada.</a:t>
            </a: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Conseguimos realizar busca ativa para 100% das pessoas com HAS e DM em nossa área de adstrição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D:\imagens\foto05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02910" y="4977810"/>
            <a:ext cx="1589593" cy="151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D:\imagens\foto05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7909" y="4955522"/>
            <a:ext cx="1972960" cy="158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D:\imagens\foto05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765833" y="5208261"/>
            <a:ext cx="1589595" cy="108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 descr="D:\imágenes\foto030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23467" y="4934653"/>
            <a:ext cx="2152989" cy="159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4348" y="1000108"/>
            <a:ext cx="8277252" cy="50800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t-BR" sz="2400" b="1" u="sng" dirty="0" smtClean="0">
                <a:latin typeface="Arial" pitchFamily="34" charset="0"/>
                <a:cs typeface="Arial" pitchFamily="34" charset="0"/>
              </a:rPr>
              <a:t>Objetivo 4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. Melhorar o registro das informações.</a:t>
            </a:r>
          </a:p>
          <a:p>
            <a:pPr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t-BR" sz="2400" u="sng" dirty="0" smtClean="0">
                <a:latin typeface="Arial" pitchFamily="34" charset="0"/>
                <a:cs typeface="Arial" pitchFamily="34" charset="0"/>
              </a:rPr>
              <a:t>Meta 4.1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 Manter ficha de acompanhamento de 100% das pessoas com hipertensão.</a:t>
            </a:r>
          </a:p>
          <a:p>
            <a:pPr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t-BR" sz="2400" u="sng" dirty="0" smtClean="0">
                <a:latin typeface="Arial" pitchFamily="34" charset="0"/>
                <a:cs typeface="Arial" pitchFamily="34" charset="0"/>
              </a:rPr>
              <a:t>Meta 4.2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 Manter ficha de acompanhamento de 100% das pessoas com diabetes.</a:t>
            </a:r>
          </a:p>
          <a:p>
            <a:pPr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Essas metas atingiram 100% em todos os meses, tanto para pessoas com HAS, quanto para quem tem DM.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2910" y="428604"/>
            <a:ext cx="8348690" cy="56515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pt-BR" sz="2400" b="1" u="sng" dirty="0" smtClean="0">
                <a:latin typeface="Arial" pitchFamily="34" charset="0"/>
                <a:cs typeface="Arial" pitchFamily="34" charset="0"/>
              </a:rPr>
              <a:t>Objetivo </a:t>
            </a:r>
            <a:r>
              <a:rPr lang="pt-BR" sz="2400" b="1" u="sng" dirty="0" smtClean="0">
                <a:latin typeface="Arial" pitchFamily="34" charset="0"/>
                <a:cs typeface="Arial" pitchFamily="34" charset="0"/>
              </a:rPr>
              <a:t>5.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Mapear o risco para doença cardiovascular das pessoas com hipertensão e/ou diabetes.</a:t>
            </a:r>
          </a:p>
          <a:p>
            <a:pPr>
              <a:buNone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t-BR" sz="2400" u="sng" dirty="0" smtClean="0">
                <a:latin typeface="Arial" pitchFamily="34" charset="0"/>
                <a:cs typeface="Arial" pitchFamily="34" charset="0"/>
              </a:rPr>
              <a:t>Meta 5.1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 Realizar estratificação do risco cardiovascular em 100% das pessoas com hipertensão.</a:t>
            </a: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t-BR" sz="2400" u="sng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u="sng" dirty="0" smtClean="0">
                <a:latin typeface="Arial" pitchFamily="34" charset="0"/>
                <a:cs typeface="Arial" pitchFamily="34" charset="0"/>
              </a:rPr>
              <a:t>5.2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 Realizar estratificação do risco cardiovascular em 100% das pessoas com diabetes.</a:t>
            </a: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Conseguimos realizar estratificação do risco cardiovascular em 100% das pessoas com HAS e DM em todos os meses da intervenção.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D:\arch. recibidos\foto043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4572008"/>
            <a:ext cx="2643206" cy="198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2910" y="188640"/>
            <a:ext cx="8348690" cy="500857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t-BR" sz="2400" b="1" u="sng" dirty="0" smtClean="0">
                <a:latin typeface="Arial" pitchFamily="34" charset="0"/>
                <a:cs typeface="Arial" pitchFamily="34" charset="0"/>
              </a:rPr>
              <a:t>Objetivo </a:t>
            </a:r>
            <a:r>
              <a:rPr lang="pt-BR" sz="2400" b="1" u="sng" dirty="0" smtClean="0">
                <a:latin typeface="Arial" pitchFamily="34" charset="0"/>
                <a:cs typeface="Arial" pitchFamily="34" charset="0"/>
              </a:rPr>
              <a:t>6.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Promover a saúde de pessoas com hipertensão e/ou diabetes.</a:t>
            </a:r>
          </a:p>
          <a:p>
            <a:pPr>
              <a:buNone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u="sng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u="sng" dirty="0" smtClean="0">
                <a:latin typeface="Arial" pitchFamily="34" charset="0"/>
                <a:cs typeface="Arial" pitchFamily="34" charset="0"/>
              </a:rPr>
              <a:t>6.1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 Garantir orientação nutricional a 100% das pessoas com hipertensão.</a:t>
            </a:r>
          </a:p>
          <a:p>
            <a:pPr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t-BR" sz="2400" u="sng" dirty="0" smtClean="0">
                <a:latin typeface="Arial" pitchFamily="34" charset="0"/>
                <a:cs typeface="Arial" pitchFamily="34" charset="0"/>
              </a:rPr>
              <a:t>Meta 6.2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 Garantir orientação nutricional a 100% das pessoas com diabetes.</a:t>
            </a:r>
          </a:p>
          <a:p>
            <a:pPr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100% das pessoas que passaram pela avaliação durante as 12 semanas de intervenção receberam orientações nutricional.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D:\imagens\foto049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4797152"/>
            <a:ext cx="253225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4348" y="1071546"/>
            <a:ext cx="8277252" cy="50085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t-BR" sz="2400" u="sng" dirty="0" smtClean="0">
                <a:latin typeface="Arial" pitchFamily="34" charset="0"/>
                <a:cs typeface="Arial" pitchFamily="34" charset="0"/>
              </a:rPr>
              <a:t>Meta 6.3.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Garantir orientação em relação à prática regular de atividade física a 100% das pessoas com hipertensão.</a:t>
            </a:r>
          </a:p>
          <a:p>
            <a:pPr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t-BR" sz="2400" u="sng" dirty="0" smtClean="0">
                <a:latin typeface="Arial" pitchFamily="34" charset="0"/>
                <a:cs typeface="Arial" pitchFamily="34" charset="0"/>
              </a:rPr>
              <a:t>Meta 6.4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 Garantir orientação em relação à prática regular de atividade física 100% das pessoas com diabetes.</a:t>
            </a:r>
          </a:p>
          <a:p>
            <a:pPr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Foram garantidas a 100% das pessoas com HAS e DM orientações sobre prática regular de atividade física a 100%.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4348" y="1000108"/>
            <a:ext cx="8277252" cy="508001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t-BR" sz="2400" u="sng" dirty="0" smtClean="0">
                <a:latin typeface="Arial" pitchFamily="34" charset="0"/>
                <a:cs typeface="Arial" pitchFamily="34" charset="0"/>
              </a:rPr>
              <a:t>Meta 6.5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 Garantir orientação sobre os riscos do tabagismo a 100% das pessoas com hipertensão.</a:t>
            </a:r>
          </a:p>
          <a:p>
            <a:pPr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t-BR" sz="2400" u="sng" dirty="0" smtClean="0">
                <a:latin typeface="Arial" pitchFamily="34" charset="0"/>
                <a:cs typeface="Arial" pitchFamily="34" charset="0"/>
              </a:rPr>
              <a:t>Meta 6.6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 Garantir orientação sobre os riscos do tabagismo a 100% das pessoas com diabetes.</a:t>
            </a:r>
          </a:p>
          <a:p>
            <a:pPr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Para 100% das pessoas atendidas foram garantidas as orientações sobre os riscos do tabagismo.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2910" y="1142984"/>
            <a:ext cx="8348690" cy="49371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t-BR" sz="2400" u="sng" dirty="0" smtClean="0">
                <a:latin typeface="Arial" pitchFamily="34" charset="0"/>
                <a:cs typeface="Arial" pitchFamily="34" charset="0"/>
              </a:rPr>
              <a:t>Meta 6.7</a:t>
            </a:r>
            <a:r>
              <a:rPr lang="pt-BR" sz="2400" u="sng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Garantir orientação sobre higiene bucal a 100% das pessoas com hipertensão.</a:t>
            </a:r>
          </a:p>
          <a:p>
            <a:pPr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t-BR" sz="2400" u="sng" dirty="0" smtClean="0">
                <a:latin typeface="Arial" pitchFamily="34" charset="0"/>
                <a:cs typeface="Arial" pitchFamily="34" charset="0"/>
              </a:rPr>
              <a:t>Meta 6.8</a:t>
            </a:r>
            <a:r>
              <a:rPr lang="pt-BR" sz="2400" u="sng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Garantir orientação sobre higiene bucal a 100% das pessoas com diabetes.</a:t>
            </a:r>
          </a:p>
          <a:p>
            <a:pPr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Foram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garantidas as orientações sobre higiene bucal a 100% das pessoas com HAS e DM, durante as 12 semanas de intervenção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pt-BR" sz="2400" b="1" cap="none" dirty="0" smtClean="0">
                <a:latin typeface="Arial" pitchFamily="34" charset="0"/>
                <a:cs typeface="Arial" pitchFamily="34" charset="0"/>
              </a:rPr>
              <a:t>iscussão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928662" y="1447800"/>
            <a:ext cx="8005026" cy="48006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endParaRPr lang="pt-BR" dirty="0" smtClean="0"/>
          </a:p>
          <a:p>
            <a:pPr>
              <a:lnSpc>
                <a:spcPct val="20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Importância para organização do serviço</a:t>
            </a:r>
          </a:p>
          <a:p>
            <a:pPr>
              <a:lnSpc>
                <a:spcPct val="20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Importância para equipe</a:t>
            </a:r>
          </a:p>
          <a:p>
            <a:pPr>
              <a:lnSpc>
                <a:spcPct val="20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Importância para comunidade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 descr="D:\imágenes\foto00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13370"/>
            <a:ext cx="2886968" cy="2151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cap="none" dirty="0" smtClean="0">
                <a:latin typeface="Arial" pitchFamily="34" charset="0"/>
                <a:cs typeface="Arial" pitchFamily="34" charset="0"/>
              </a:rPr>
              <a:t>      Relatório </a:t>
            </a:r>
            <a:r>
              <a:rPr lang="pt-BR" sz="3200" b="1" cap="none" dirty="0" smtClean="0">
                <a:latin typeface="Arial" pitchFamily="34" charset="0"/>
                <a:cs typeface="Arial" pitchFamily="34" charset="0"/>
              </a:rPr>
              <a:t>de Análise Situacional</a:t>
            </a:r>
            <a:endParaRPr lang="pt-BR" sz="3200" b="1" cap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928662" y="1269341"/>
            <a:ext cx="8062938" cy="396044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pt-BR" sz="2400" cap="none" dirty="0" smtClean="0">
                <a:latin typeface="Arial" pitchFamily="34" charset="0"/>
                <a:cs typeface="Arial" pitchFamily="34" charset="0"/>
              </a:rPr>
              <a:t>O municio</a:t>
            </a:r>
          </a:p>
          <a:p>
            <a:pPr>
              <a:lnSpc>
                <a:spcPct val="150000"/>
              </a:lnSpc>
            </a:pPr>
            <a:r>
              <a:rPr lang="pt-BR" sz="2400" cap="none" dirty="0" smtClean="0">
                <a:latin typeface="Arial" pitchFamily="34" charset="0"/>
                <a:cs typeface="Arial" pitchFamily="34" charset="0"/>
              </a:rPr>
              <a:t>O serviço de saúde</a:t>
            </a:r>
          </a:p>
          <a:p>
            <a:pPr>
              <a:lnSpc>
                <a:spcPct val="150000"/>
              </a:lnSpc>
            </a:pPr>
            <a:r>
              <a:rPr lang="pt-BR" sz="2400" cap="none" dirty="0" smtClean="0">
                <a:latin typeface="Arial" pitchFamily="34" charset="0"/>
                <a:cs typeface="Arial" pitchFamily="34" charset="0"/>
              </a:rPr>
              <a:t>A UBS</a:t>
            </a:r>
          </a:p>
          <a:p>
            <a:pPr>
              <a:lnSpc>
                <a:spcPct val="150000"/>
              </a:lnSpc>
            </a:pPr>
            <a:r>
              <a:rPr lang="pt-BR" sz="2400" cap="none" dirty="0" smtClean="0">
                <a:latin typeface="Arial" pitchFamily="34" charset="0"/>
                <a:cs typeface="Arial" pitchFamily="34" charset="0"/>
              </a:rPr>
              <a:t>Os atendimentos</a:t>
            </a:r>
          </a:p>
          <a:p>
            <a:pPr>
              <a:lnSpc>
                <a:spcPct val="150000"/>
              </a:lnSpc>
            </a:pPr>
            <a:r>
              <a:rPr lang="pt-BR" sz="2400" cap="none" dirty="0" smtClean="0">
                <a:latin typeface="Arial" pitchFamily="34" charset="0"/>
                <a:cs typeface="Arial" pitchFamily="34" charset="0"/>
              </a:rPr>
              <a:t>O Programa de Atenção às pessoas com hipertensão e/ou diabetes</a:t>
            </a:r>
            <a:endParaRPr lang="pt-BR" sz="2400" cap="non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D:\imágenes\foto04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295400"/>
            <a:ext cx="2851150" cy="2026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D:\imágenes\foto04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653136"/>
            <a:ext cx="3566795" cy="194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2956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cap="none" dirty="0" smtClean="0">
                <a:latin typeface="Arial" pitchFamily="34" charset="0"/>
                <a:cs typeface="Arial" pitchFamily="34" charset="0"/>
              </a:rPr>
              <a:t>Reflexão crítica sobre o processo pessoal de aprendizagem</a:t>
            </a:r>
            <a:endParaRPr lang="pt-BR" sz="2400" b="1" cap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Minha relação com o curso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O que foi bom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O que não foi tão bom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Meu aprendizado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O que mudou na minha forma de se relacionar com a equipe e a população</a:t>
            </a:r>
          </a:p>
          <a:p>
            <a:endParaRPr lang="pt-BR" dirty="0"/>
          </a:p>
        </p:txBody>
      </p:sp>
      <p:pic>
        <p:nvPicPr>
          <p:cNvPr id="5" name="Imagem 4" descr="D:\imágenes\foto03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214422"/>
            <a:ext cx="2725897" cy="192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:\imagens\foto05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126421" y="1702083"/>
            <a:ext cx="2891155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3778351" y="4581128"/>
            <a:ext cx="1587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obrigado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259632" y="5926154"/>
            <a:ext cx="6759620" cy="648072"/>
            <a:chOff x="617922" y="960994"/>
            <a:chExt cx="7842510" cy="855528"/>
          </a:xfrm>
        </p:grpSpPr>
        <p:pic>
          <p:nvPicPr>
            <p:cNvPr id="7" name="Picture 2" descr="http://unasus.ufpel.edu.br/site/wp-content/uploads/2013/10/ESF-Ufpel-01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960994"/>
              <a:ext cx="2638425" cy="71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http://4.bp.blogspot.com/-qIiCm17_GZs/TfpXYjJj5-I/AAAAAAAAAD0/VeKNRxjux8Y/s1600/LOGO+OFICIAL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5906" y="980728"/>
              <a:ext cx="964526" cy="835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http://d3fvpazfbtjxe7.cloudfront.net/login/unasus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980728"/>
              <a:ext cx="2047875" cy="694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http://www.dedetizacaoambiente.com.br/images/logo_sus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922" y="980044"/>
              <a:ext cx="1228725" cy="695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cap="none" dirty="0" smtClean="0">
                <a:latin typeface="Arial" pitchFamily="34" charset="0"/>
                <a:cs typeface="Arial" pitchFamily="34" charset="0"/>
              </a:rPr>
              <a:t>Metodologia.</a:t>
            </a:r>
            <a:endParaRPr lang="pt-BR" sz="2400" b="1" cap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00100" y="1447800"/>
            <a:ext cx="7933588" cy="4800600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O trabalho foi realizado em 12 semanas.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Todas as ações prevista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foram desenvolvidas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, embora algumas não tenha sido na integra.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38200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       Objetivos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 metas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2910" y="1026840"/>
            <a:ext cx="834869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400" dirty="0" smtClean="0"/>
              <a:t>    </a:t>
            </a:r>
            <a:r>
              <a:rPr lang="pt-BR" sz="2400" u="sng" dirty="0" smtClean="0">
                <a:latin typeface="Arial" pitchFamily="34" charset="0"/>
                <a:cs typeface="Arial" pitchFamily="34" charset="0"/>
              </a:rPr>
              <a:t>Objetivo </a:t>
            </a:r>
            <a:r>
              <a:rPr lang="pt-BR" sz="2400" u="sng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 Ampliar a cobertura a pessoas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hipertensas    e/ou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diabéticas.</a:t>
            </a: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t-BR" sz="2400" u="sng" dirty="0" smtClean="0">
                <a:latin typeface="Arial" pitchFamily="34" charset="0"/>
                <a:cs typeface="Arial" pitchFamily="34" charset="0"/>
              </a:rPr>
              <a:t>Meta 1.1: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Cadastrar 85% das pessoas com hipertensão no Programa de Atenção à Hipertensão Arterial Sistêmica e à Diabetes mellitus da UBS.</a:t>
            </a: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1ro. Mês: 60 usuários.</a:t>
            </a: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2do. Mês 97 usuários.</a:t>
            </a: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3ro. Mês  137 usuários.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61443311"/>
              </p:ext>
            </p:extLst>
          </p:nvPr>
        </p:nvGraphicFramePr>
        <p:xfrm>
          <a:off x="4214809" y="3140968"/>
          <a:ext cx="4691625" cy="3496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1472" y="332656"/>
            <a:ext cx="8572528" cy="4651389"/>
          </a:xfrm>
        </p:spPr>
        <p:txBody>
          <a:bodyPr/>
          <a:lstStyle/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t-BR" sz="2400" u="sng" dirty="0" smtClean="0">
                <a:latin typeface="Arial" pitchFamily="34" charset="0"/>
                <a:cs typeface="Arial" pitchFamily="34" charset="0"/>
              </a:rPr>
              <a:t>Meta 1.2: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Cadastrar 90% de pessoas com diabetes no Programa de Atenção à Hipertensão Arterial Sistêmica e à Diabetes mellitus da UBS.</a:t>
            </a: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1ro. Mês: 17 usuários.</a:t>
            </a: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2do. Mês 23 usuários.</a:t>
            </a: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3ro. Mês  34 usuários.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8926868"/>
              </p:ext>
            </p:extLst>
          </p:nvPr>
        </p:nvGraphicFramePr>
        <p:xfrm>
          <a:off x="1704256" y="2996952"/>
          <a:ext cx="6192688" cy="3529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4348" y="1142984"/>
            <a:ext cx="8277252" cy="49371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t-BR" sz="2400" b="1" u="sng" dirty="0" smtClean="0">
                <a:latin typeface="Arial" pitchFamily="34" charset="0"/>
                <a:cs typeface="Arial" pitchFamily="34" charset="0"/>
              </a:rPr>
              <a:t>Objetivo </a:t>
            </a:r>
            <a:r>
              <a:rPr lang="pt-BR" sz="2400" b="1" u="sng" dirty="0" smtClean="0">
                <a:latin typeface="Arial" pitchFamily="34" charset="0"/>
                <a:cs typeface="Arial" pitchFamily="34" charset="0"/>
              </a:rPr>
              <a:t>2.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Melhorar a qualidade da atenção a hipertensos e/ou diabéticos.</a:t>
            </a:r>
          </a:p>
          <a:p>
            <a:pPr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pt-BR" sz="2400" u="sng" dirty="0" smtClean="0">
                <a:latin typeface="Arial" pitchFamily="34" charset="0"/>
                <a:cs typeface="Arial" pitchFamily="34" charset="0"/>
              </a:rPr>
              <a:t>Meta 2.1</a:t>
            </a:r>
            <a:r>
              <a:rPr lang="pt-BR" sz="2400" u="sng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Realizar exame clínico apropriado em 100%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das pessoas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com hipertensão.</a:t>
            </a: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Foram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realizados exames clínicos apropriados em 100% das pessoas com hipertensão nos três meses da intervenção. Foram 60 pessoas no primeiro mês, 97 no segundo e 137 no terceiro mês.</a:t>
            </a:r>
          </a:p>
          <a:p>
            <a:pPr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2910" y="1071546"/>
            <a:ext cx="8348690" cy="542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u="sng" dirty="0" smtClean="0">
                <a:latin typeface="Arial" pitchFamily="34" charset="0"/>
                <a:cs typeface="Arial" pitchFamily="34" charset="0"/>
              </a:rPr>
              <a:t>Meta 2.2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 Realizar exame clínico apropriado em 100% das pessoas com diabetes.</a:t>
            </a: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Foi realizado os exames clínicos apropriado aos 100 % das pessoas com Diabetes, assim como nos casos das pessoas com HAS. Foram 17 pessoas atendidas no primeiro mês, 23 no segundo e 34 no terceiro mês.</a:t>
            </a: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t-BR" sz="2400" u="sng" dirty="0" smtClean="0">
                <a:latin typeface="Arial" pitchFamily="34" charset="0"/>
                <a:cs typeface="Arial" pitchFamily="34" charset="0"/>
              </a:rPr>
              <a:t>Meta 2.3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Realizar exame dos pés em 100% das pessoas com diabetes a cada 3 meses (palpação dos pulsos tibial posterior e pedioso e medida da sensibilidade).</a:t>
            </a:r>
            <a:endParaRPr lang="pt-BR" sz="3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Essa meta foi atingida em 100%. Foram 17 no primeiro mês, 23 no segundo e 34 no terceiro. </a:t>
            </a:r>
            <a:endParaRPr lang="pt-BR" sz="2400" dirty="0" smtClean="0"/>
          </a:p>
          <a:p>
            <a:pPr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2910" y="260649"/>
            <a:ext cx="8295410" cy="3600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t-BR" sz="2400" u="sng" dirty="0" smtClean="0">
                <a:latin typeface="Arial" pitchFamily="34" charset="0"/>
                <a:cs typeface="Arial" pitchFamily="34" charset="0"/>
              </a:rPr>
              <a:t>Meta 2.4.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Garantir a 100% das pessoas com hipertensão a solicitação/realização de exames complementares em dia de acordo com o protocolo. </a:t>
            </a: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pessoas com HAS com exames complementares no dia de acordo com o protocolo no primeiro mês foi 40 para 66,7%, no segundo mês 66 para 68% e no terceiro mês 89 para 65%, o principal problema, para não conseguir chegar em 100%, nesta meta, foi à dificuldade que os usuários têm para se locomover  no território. </a:t>
            </a:r>
          </a:p>
          <a:p>
            <a:endParaRPr lang="pt-BR" sz="2400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22571554"/>
              </p:ext>
            </p:extLst>
          </p:nvPr>
        </p:nvGraphicFramePr>
        <p:xfrm>
          <a:off x="2483768" y="3861049"/>
          <a:ext cx="5328592" cy="2805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4348" y="260648"/>
            <a:ext cx="8151964" cy="4865703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t-BR" sz="2600" u="sng" dirty="0" smtClean="0">
                <a:latin typeface="Arial" pitchFamily="34" charset="0"/>
                <a:cs typeface="Arial" pitchFamily="34" charset="0"/>
              </a:rPr>
              <a:t>Meta 2.5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. Garantir a 100% das pessoas com diabetes a solicitação/realização de exames complementares em dia de acordo com o protocolo.</a:t>
            </a:r>
          </a:p>
          <a:p>
            <a:pPr algn="just">
              <a:buNone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As pessoas com DM com exames complementares no dia de acordo com o protocolo no primeiro mês foi 12 para 70,6%, no segundo mês 17 para 73,9% e no terceiro mês 25 para 73,3%, os problemas principais que  afetaram o desempenho desta meta são iguais ao que afetaram as pessoas com HAS.</a:t>
            </a:r>
          </a:p>
          <a:p>
            <a:pPr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endParaRPr lang="pt-BR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53391887"/>
              </p:ext>
            </p:extLst>
          </p:nvPr>
        </p:nvGraphicFramePr>
        <p:xfrm>
          <a:off x="2411760" y="4077072"/>
          <a:ext cx="5184576" cy="2579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277</TotalTime>
  <Words>1223</Words>
  <Application>Microsoft Office PowerPoint</Application>
  <PresentationFormat>Apresentação na tela (4:3)</PresentationFormat>
  <Paragraphs>100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Solstício</vt:lpstr>
      <vt:lpstr> Melhoria da atenção aos usuários portadores de hipertensão arterial sistêmica e diabetes mellitus na UBS Brejão, Antônio Almeida/PI   Pedro Alexis Hernández Marrero  Orientador: Ernande Valentim do Prado    Pelotas, 2016   </vt:lpstr>
      <vt:lpstr>Slide 2</vt:lpstr>
      <vt:lpstr>Metodologia.</vt:lpstr>
      <vt:lpstr>        Objetivos e metas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Discussão.</vt:lpstr>
      <vt:lpstr>Reflexão crítica sobre o processo pessoal de aprendizagem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Melhoria da Atenção aos usuários portadores de Hipertensão Arterial Sistêmica e Diabetes Mellitus na UBS Brejão, Antônio Almeida/PI   </dc:title>
  <dc:creator>PEDRO ALEXIS</dc:creator>
  <cp:lastModifiedBy>PEDRO ALEXIS</cp:lastModifiedBy>
  <cp:revision>52</cp:revision>
  <dcterms:created xsi:type="dcterms:W3CDTF">2016-02-04T02:59:40Z</dcterms:created>
  <dcterms:modified xsi:type="dcterms:W3CDTF">2016-03-22T23:45:30Z</dcterms:modified>
</cp:coreProperties>
</file>